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3" r:id="rId2"/>
  </p:sldMasterIdLst>
  <p:notesMasterIdLst>
    <p:notesMasterId r:id="rId6"/>
  </p:notesMasterIdLst>
  <p:handoutMasterIdLst>
    <p:handoutMasterId r:id="rId7"/>
  </p:handoutMasterIdLst>
  <p:sldIdLst>
    <p:sldId id="405" r:id="rId3"/>
    <p:sldId id="368" r:id="rId4"/>
    <p:sldId id="436" r:id="rId5"/>
  </p:sldIdLst>
  <p:sldSz cx="12188825" cy="6858000"/>
  <p:notesSz cx="7010400" cy="9296400"/>
  <p:custDataLst>
    <p:tags r:id="rId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eph Burke"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7B2"/>
    <a:srgbClr val="FF8E14"/>
    <a:srgbClr val="9FD0DE"/>
    <a:srgbClr val="000000"/>
    <a:srgbClr val="FFE9FB"/>
    <a:srgbClr val="004053"/>
    <a:srgbClr val="D8E1E6"/>
    <a:srgbClr val="6A8B94"/>
    <a:srgbClr val="91BDCA"/>
    <a:srgbClr val="279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434" autoAdjust="0"/>
  </p:normalViewPr>
  <p:slideViewPr>
    <p:cSldViewPr snapToGrid="0">
      <p:cViewPr varScale="1">
        <p:scale>
          <a:sx n="86" d="100"/>
          <a:sy n="86" d="100"/>
        </p:scale>
        <p:origin x="-216" y="-8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03" d="100"/>
          <a:sy n="103" d="100"/>
        </p:scale>
        <p:origin x="-4320" y="-104"/>
      </p:cViewPr>
      <p:guideLst>
        <p:guide orient="horz" pos="2880"/>
        <p:guide orient="horz" pos="2928"/>
        <p:guide pos="2160"/>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handoutMaster" Target="handoutMasters/handout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E821AA6-70BE-4FDE-A8DC-DB381A688FD8}" type="datetimeFigureOut">
              <a:rPr lang="en-US"/>
              <a:pPr/>
              <a:t>8/7/2017</a:t>
            </a:fld>
            <a:endParaRPr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1638" y="387350"/>
            <a:ext cx="4651375" cy="2616200"/>
          </a:xfrm>
          <a:prstGeom prst="rect">
            <a:avLst/>
          </a:prstGeom>
          <a:noFill/>
          <a:ln w="12700">
            <a:solidFill>
              <a:prstClr val="black"/>
            </a:solidFill>
          </a:ln>
        </p:spPr>
        <p:txBody>
          <a:bodyPr vert="horz" lIns="93177" tIns="46589" rIns="93177" bIns="46589" rtlCol="0" anchor="ctr"/>
          <a:lstStyle/>
          <a:p>
            <a:endParaRPr dirty="0"/>
          </a:p>
        </p:txBody>
      </p:sp>
      <p:sp>
        <p:nvSpPr>
          <p:cNvPr id="5" name="Notes Placeholder 4"/>
          <p:cNvSpPr>
            <a:spLocks noGrp="1"/>
          </p:cNvSpPr>
          <p:nvPr>
            <p:ph type="body" sz="quarter" idx="3"/>
          </p:nvPr>
        </p:nvSpPr>
        <p:spPr>
          <a:xfrm>
            <a:off x="389467" y="3176270"/>
            <a:ext cx="6231467" cy="5422900"/>
          </a:xfrm>
          <a:prstGeom prst="rect">
            <a:avLst/>
          </a:prstGeom>
        </p:spPr>
        <p:txBody>
          <a:bodyPr vert="horz" lIns="0" tIns="0" rIns="0" bIns="93177"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9467" y="8754110"/>
            <a:ext cx="4751493" cy="230797"/>
          </a:xfrm>
          <a:prstGeom prst="rect">
            <a:avLst/>
          </a:prstGeom>
        </p:spPr>
        <p:txBody>
          <a:bodyPr vert="horz" lIns="93177" tIns="46589" rIns="93177" bIns="46589" rtlCol="0" anchor="b"/>
          <a:lstStyle>
            <a:lvl1pPr algn="l">
              <a:defRPr sz="1200"/>
            </a:lvl1pPr>
          </a:lstStyle>
          <a:p>
            <a:endParaRPr dirty="0"/>
          </a:p>
        </p:txBody>
      </p:sp>
      <p:sp>
        <p:nvSpPr>
          <p:cNvPr id="7" name="Slide Number Placeholder 6"/>
          <p:cNvSpPr>
            <a:spLocks noGrp="1"/>
          </p:cNvSpPr>
          <p:nvPr>
            <p:ph type="sldNum" sz="quarter" idx="5"/>
          </p:nvPr>
        </p:nvSpPr>
        <p:spPr>
          <a:xfrm>
            <a:off x="5842000" y="8754110"/>
            <a:ext cx="778933" cy="230797"/>
          </a:xfrm>
          <a:prstGeom prst="rect">
            <a:avLst/>
          </a:prstGeom>
        </p:spPr>
        <p:txBody>
          <a:bodyPr vert="horz" lIns="93177" tIns="46589" rIns="93177" bIns="46589"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41809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3518831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9.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7.jpeg"/><Relationship Id="rId4" Type="http://schemas.openxmlformats.org/officeDocument/2006/relationships/image" Target="../media/image1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8/7/2017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8/7/2017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8/7/2017</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8/7/2017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8/7/2017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8/7/2017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8/7/2017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8/7/2017</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2222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4833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2168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2030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681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1703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140319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6842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1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82844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12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756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626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7</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154487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401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3605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2779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4455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582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3738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9297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391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4958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25882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9130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7950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053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5655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7726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67487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2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195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7441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639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8445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0135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9563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1842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8855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2539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5463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9208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344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26322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0667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8357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6951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70393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7351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317292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8582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8/7/2017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8804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image" Target="../media/image1.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image" Target="../media/image13.jpe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5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8/7/2017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3"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7</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277243878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tiff"/><Relationship Id="rId17" Type="http://schemas.openxmlformats.org/officeDocument/2006/relationships/image" Target="../media/image36.tiff"/><Relationship Id="rId2" Type="http://schemas.openxmlformats.org/officeDocument/2006/relationships/notesSlide" Target="../notesSlides/notesSlide2.xml"/><Relationship Id="rId16" Type="http://schemas.openxmlformats.org/officeDocument/2006/relationships/image" Target="../media/image35.tiff"/><Relationship Id="rId20" Type="http://schemas.openxmlformats.org/officeDocument/2006/relationships/hyperlink" Target="https://en.wikipedia.org/wiki/File:Huggle_icon_mini.svg" TargetMode="External"/><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tiff"/><Relationship Id="rId5" Type="http://schemas.openxmlformats.org/officeDocument/2006/relationships/image" Target="../media/image24.png"/><Relationship Id="rId15" Type="http://schemas.openxmlformats.org/officeDocument/2006/relationships/image" Target="../media/image34.tiff"/><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tiff"/><Relationship Id="rId14" Type="http://schemas.openxmlformats.org/officeDocument/2006/relationships/image" Target="../media/image3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7"/>
          <p:cNvSpPr txBox="1">
            <a:spLocks/>
          </p:cNvSpPr>
          <p:nvPr/>
        </p:nvSpPr>
        <p:spPr>
          <a:xfrm>
            <a:off x="6096001" y="5635625"/>
            <a:ext cx="4565788" cy="1090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ClrTx/>
              <a:buFontTx/>
              <a:buNone/>
              <a:defRPr/>
            </a:pPr>
            <a:r>
              <a:rPr lang="en-US" kern="0" dirty="0" smtClean="0">
                <a:solidFill>
                  <a:srgbClr val="FFFFFF"/>
                </a:solidFill>
              </a:rPr>
              <a:t>July 31, 2017</a:t>
            </a:r>
            <a:endParaRPr lang="en-US" kern="0" dirty="0">
              <a:solidFill>
                <a:srgbClr val="FFFFFF"/>
              </a:solidFill>
            </a:endParaRPr>
          </a:p>
        </p:txBody>
      </p:sp>
      <p:grpSp>
        <p:nvGrpSpPr>
          <p:cNvPr id="6" name="Group 5"/>
          <p:cNvGrpSpPr/>
          <p:nvPr/>
        </p:nvGrpSpPr>
        <p:grpSpPr>
          <a:xfrm>
            <a:off x="4930218" y="1344705"/>
            <a:ext cx="9272771" cy="1202252"/>
            <a:chOff x="4822641" y="2286000"/>
            <a:chExt cx="9272771" cy="1202252"/>
          </a:xfrm>
        </p:grpSpPr>
        <p:sp>
          <p:nvSpPr>
            <p:cNvPr id="24" name="Parallelogram 23"/>
            <p:cNvSpPr/>
            <p:nvPr/>
          </p:nvSpPr>
          <p:spPr>
            <a:xfrm>
              <a:off x="4822641" y="2286000"/>
              <a:ext cx="9272771" cy="120225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5" name="TextBox 24"/>
            <p:cNvSpPr txBox="1"/>
            <p:nvPr/>
          </p:nvSpPr>
          <p:spPr>
            <a:xfrm>
              <a:off x="5332412" y="2321382"/>
              <a:ext cx="6985093" cy="726618"/>
            </a:xfrm>
            <a:prstGeom prst="rect">
              <a:avLst/>
            </a:prstGeom>
            <a:noFill/>
          </p:spPr>
          <p:txBody>
            <a:bodyPr wrap="square" lIns="0" tIns="0" rIns="0" bIns="0" rtlCol="0" anchor="ctr" anchorCtr="0">
              <a:noAutofit/>
            </a:bodyPr>
            <a:lstStyle/>
            <a:p>
              <a:pPr>
                <a:lnSpc>
                  <a:spcPct val="90000"/>
                </a:lnSpc>
              </a:pPr>
              <a:r>
                <a:rPr lang="en-US" sz="4800" dirty="0" err="1" smtClean="0">
                  <a:solidFill>
                    <a:srgbClr val="FFFFFF"/>
                  </a:solidFill>
                  <a:ea typeface="Calibri" charset="0"/>
                  <a:cs typeface="Calibri" charset="0"/>
                </a:rPr>
                <a:t>SEaaS</a:t>
              </a:r>
              <a:r>
                <a:rPr lang="en-US" sz="4800" dirty="0" smtClean="0">
                  <a:solidFill>
                    <a:srgbClr val="FFFFFF"/>
                  </a:solidFill>
                  <a:ea typeface="Calibri" charset="0"/>
                  <a:cs typeface="Calibri" charset="0"/>
                </a:rPr>
                <a:t>  - Service Definitions</a:t>
              </a:r>
              <a:endParaRPr lang="en-US" sz="4800" dirty="0">
                <a:solidFill>
                  <a:srgbClr val="FFFFFF"/>
                </a:solidFill>
                <a:ea typeface="Calibri" charset="0"/>
                <a:cs typeface="Calibri" charset="0"/>
              </a:endParaRPr>
            </a:p>
          </p:txBody>
        </p:sp>
        <p:sp>
          <p:nvSpPr>
            <p:cNvPr id="26" name="TextBox 25"/>
            <p:cNvSpPr txBox="1"/>
            <p:nvPr/>
          </p:nvSpPr>
          <p:spPr>
            <a:xfrm>
              <a:off x="5332412" y="2953365"/>
              <a:ext cx="6783595" cy="475635"/>
            </a:xfrm>
            <a:prstGeom prst="rect">
              <a:avLst/>
            </a:prstGeom>
            <a:noFill/>
          </p:spPr>
          <p:txBody>
            <a:bodyPr wrap="square" lIns="0" tIns="0" rIns="0" bIns="0" rtlCol="0" anchor="ctr" anchorCtr="0">
              <a:noAutofit/>
            </a:bodyPr>
            <a:lstStyle/>
            <a:p>
              <a:pPr>
                <a:lnSpc>
                  <a:spcPct val="90000"/>
                </a:lnSpc>
              </a:pPr>
              <a:r>
                <a:rPr lang="en-US" sz="2400" i="1" dirty="0" smtClean="0">
                  <a:solidFill>
                    <a:srgbClr val="8A133B"/>
                  </a:solidFill>
                  <a:latin typeface="Segoe Print" panose="02000600000000000000" pitchFamily="2" charset="0"/>
                  <a:ea typeface="Calibri" charset="0"/>
                  <a:cs typeface="Calibri" charset="0"/>
                </a:rPr>
                <a:t>Platform &amp; Hub Teams</a:t>
              </a:r>
              <a:endParaRPr lang="en-US" sz="2400" i="1" dirty="0">
                <a:solidFill>
                  <a:srgbClr val="8A133B"/>
                </a:solidFill>
                <a:latin typeface="Segoe Print" panose="02000600000000000000" pitchFamily="2" charset="0"/>
                <a:ea typeface="Calibri" charset="0"/>
                <a:cs typeface="Calibri" charset="0"/>
              </a:endParaRPr>
            </a:p>
          </p:txBody>
        </p:sp>
      </p:grpSp>
    </p:spTree>
    <p:extLst>
      <p:ext uri="{BB962C8B-B14F-4D97-AF65-F5344CB8AC3E}">
        <p14:creationId xmlns:p14="http://schemas.microsoft.com/office/powerpoint/2010/main" val="53127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06831" y="873352"/>
            <a:ext cx="10947150" cy="3997926"/>
          </a:xfrm>
          <a:prstGeom prst="roundRect">
            <a:avLst>
              <a:gd name="adj" fmla="val 6008"/>
            </a:avLst>
          </a:prstGeom>
          <a:no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b="1" dirty="0">
                <a:solidFill>
                  <a:schemeClr val="accent4"/>
                </a:solidFill>
              </a:rPr>
              <a:t>      Cloud Execution Framework Services</a:t>
            </a:r>
          </a:p>
        </p:txBody>
      </p:sp>
      <p:grpSp>
        <p:nvGrpSpPr>
          <p:cNvPr id="2" name="Group 10"/>
          <p:cNvGrpSpPr/>
          <p:nvPr/>
        </p:nvGrpSpPr>
        <p:grpSpPr>
          <a:xfrm>
            <a:off x="1191819" y="1485471"/>
            <a:ext cx="1290027" cy="449367"/>
            <a:chOff x="501751" y="2150459"/>
            <a:chExt cx="1290027" cy="520109"/>
          </a:xfrm>
        </p:grpSpPr>
        <p:sp>
          <p:nvSpPr>
            <p:cNvPr id="3" name="Rectangle 2"/>
            <p:cNvSpPr/>
            <p:nvPr/>
          </p:nvSpPr>
          <p:spPr>
            <a:xfrm>
              <a:off x="501751" y="2356636"/>
              <a:ext cx="1290027" cy="313932"/>
            </a:xfrm>
            <a:prstGeom prst="rect">
              <a:avLst/>
            </a:prstGeom>
          </p:spPr>
          <p:txBody>
            <a:bodyPr wrap="square">
              <a:spAutoFit/>
            </a:bodyPr>
            <a:lstStyle/>
            <a:p>
              <a:pPr algn="ctr">
                <a:lnSpc>
                  <a:spcPct val="90000"/>
                </a:lnSpc>
              </a:pPr>
              <a:r>
                <a:rPr lang="en-US" sz="1600" dirty="0">
                  <a:solidFill>
                    <a:schemeClr val="tx2"/>
                  </a:solidFill>
                </a:rPr>
                <a:t>Awareness</a:t>
              </a:r>
            </a:p>
          </p:txBody>
        </p:sp>
        <p:pic>
          <p:nvPicPr>
            <p:cNvPr id="7" name="Picture 6"/>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7747" y="2150459"/>
              <a:ext cx="370990" cy="274320"/>
            </a:xfrm>
            <a:prstGeom prst="rect">
              <a:avLst/>
            </a:prstGeom>
          </p:spPr>
        </p:pic>
      </p:grpSp>
      <p:grpSp>
        <p:nvGrpSpPr>
          <p:cNvPr id="11" name="Group 13"/>
          <p:cNvGrpSpPr/>
          <p:nvPr/>
        </p:nvGrpSpPr>
        <p:grpSpPr>
          <a:xfrm>
            <a:off x="9619820" y="1484136"/>
            <a:ext cx="1418167" cy="450702"/>
            <a:chOff x="369840" y="4674522"/>
            <a:chExt cx="1418167" cy="521654"/>
          </a:xfrm>
        </p:grpSpPr>
        <p:sp>
          <p:nvSpPr>
            <p:cNvPr id="6" name="Rectangle 5"/>
            <p:cNvSpPr/>
            <p:nvPr/>
          </p:nvSpPr>
          <p:spPr>
            <a:xfrm>
              <a:off x="369840" y="4882244"/>
              <a:ext cx="1418167" cy="313932"/>
            </a:xfrm>
            <a:prstGeom prst="rect">
              <a:avLst/>
            </a:prstGeom>
          </p:spPr>
          <p:txBody>
            <a:bodyPr wrap="square">
              <a:spAutoFit/>
            </a:bodyPr>
            <a:lstStyle/>
            <a:p>
              <a:pPr algn="ctr">
                <a:lnSpc>
                  <a:spcPct val="90000"/>
                </a:lnSpc>
              </a:pPr>
              <a:r>
                <a:rPr lang="en-US" sz="1600" dirty="0">
                  <a:solidFill>
                    <a:schemeClr val="tx2"/>
                  </a:solidFill>
                </a:rPr>
                <a:t>Success</a:t>
              </a:r>
            </a:p>
          </p:txBody>
        </p:sp>
        <p:pic>
          <p:nvPicPr>
            <p:cNvPr id="8" name="Picture 7"/>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96043" y="4674522"/>
              <a:ext cx="365760" cy="274320"/>
            </a:xfrm>
            <a:prstGeom prst="rect">
              <a:avLst/>
            </a:prstGeom>
          </p:spPr>
        </p:pic>
      </p:grpSp>
      <p:grpSp>
        <p:nvGrpSpPr>
          <p:cNvPr id="12" name="Group 12"/>
          <p:cNvGrpSpPr/>
          <p:nvPr/>
        </p:nvGrpSpPr>
        <p:grpSpPr>
          <a:xfrm>
            <a:off x="6775993" y="1454862"/>
            <a:ext cx="1418167" cy="479975"/>
            <a:chOff x="411558" y="3817421"/>
            <a:chExt cx="1418167" cy="555536"/>
          </a:xfrm>
        </p:grpSpPr>
        <p:sp>
          <p:nvSpPr>
            <p:cNvPr id="5" name="Rectangle 4"/>
            <p:cNvSpPr/>
            <p:nvPr/>
          </p:nvSpPr>
          <p:spPr>
            <a:xfrm>
              <a:off x="411558" y="4059025"/>
              <a:ext cx="1418167" cy="313932"/>
            </a:xfrm>
            <a:prstGeom prst="rect">
              <a:avLst/>
            </a:prstGeom>
          </p:spPr>
          <p:txBody>
            <a:bodyPr wrap="square">
              <a:spAutoFit/>
            </a:bodyPr>
            <a:lstStyle/>
            <a:p>
              <a:pPr algn="ctr">
                <a:lnSpc>
                  <a:spcPct val="90000"/>
                </a:lnSpc>
              </a:pPr>
              <a:r>
                <a:rPr lang="en-US" sz="1600" dirty="0">
                  <a:solidFill>
                    <a:schemeClr val="tx2"/>
                  </a:solidFill>
                </a:rPr>
                <a:t>Opportunity</a:t>
              </a:r>
            </a:p>
          </p:txBody>
        </p:sp>
        <p:pic>
          <p:nvPicPr>
            <p:cNvPr id="9" name="Picture 8"/>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24882" y="3817421"/>
              <a:ext cx="365760" cy="274320"/>
            </a:xfrm>
            <a:prstGeom prst="rect">
              <a:avLst/>
            </a:prstGeom>
          </p:spPr>
        </p:pic>
      </p:grpSp>
      <p:grpSp>
        <p:nvGrpSpPr>
          <p:cNvPr id="13" name="Group 11"/>
          <p:cNvGrpSpPr/>
          <p:nvPr/>
        </p:nvGrpSpPr>
        <p:grpSpPr>
          <a:xfrm>
            <a:off x="3993549" y="1482752"/>
            <a:ext cx="1271841" cy="452086"/>
            <a:chOff x="492461" y="2957993"/>
            <a:chExt cx="1271841" cy="523256"/>
          </a:xfrm>
        </p:grpSpPr>
        <p:sp>
          <p:nvSpPr>
            <p:cNvPr id="4" name="Rectangle 3"/>
            <p:cNvSpPr/>
            <p:nvPr/>
          </p:nvSpPr>
          <p:spPr>
            <a:xfrm>
              <a:off x="492461" y="3167317"/>
              <a:ext cx="1271841" cy="313932"/>
            </a:xfrm>
            <a:prstGeom prst="rect">
              <a:avLst/>
            </a:prstGeom>
          </p:spPr>
          <p:txBody>
            <a:bodyPr wrap="square">
              <a:spAutoFit/>
            </a:bodyPr>
            <a:lstStyle/>
            <a:p>
              <a:pPr algn="ctr">
                <a:lnSpc>
                  <a:spcPct val="90000"/>
                </a:lnSpc>
              </a:pPr>
              <a:r>
                <a:rPr lang="en-US" sz="1600" dirty="0">
                  <a:solidFill>
                    <a:schemeClr val="tx2"/>
                  </a:solidFill>
                </a:rPr>
                <a:t>Demand</a:t>
              </a:r>
            </a:p>
          </p:txBody>
        </p:sp>
        <p:pic>
          <p:nvPicPr>
            <p:cNvPr id="10" name="Picture 9"/>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5501" y="2957993"/>
              <a:ext cx="365760" cy="274320"/>
            </a:xfrm>
            <a:prstGeom prst="rect">
              <a:avLst/>
            </a:prstGeom>
          </p:spPr>
        </p:pic>
      </p:grpSp>
      <p:sp>
        <p:nvSpPr>
          <p:cNvPr id="17" name="Rounded Rectangle 16"/>
          <p:cNvSpPr/>
          <p:nvPr/>
        </p:nvSpPr>
        <p:spPr>
          <a:xfrm>
            <a:off x="930795" y="1950894"/>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Deliver a Cloud Day</a:t>
            </a:r>
          </a:p>
        </p:txBody>
      </p:sp>
      <p:sp>
        <p:nvSpPr>
          <p:cNvPr id="18" name="Rounded Rectangle 17"/>
          <p:cNvSpPr/>
          <p:nvPr/>
        </p:nvSpPr>
        <p:spPr>
          <a:xfrm>
            <a:off x="930795" y="2718977"/>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Marketing Event Support</a:t>
            </a:r>
          </a:p>
        </p:txBody>
      </p:sp>
      <p:sp>
        <p:nvSpPr>
          <p:cNvPr id="19" name="Rounded Rectangle 18"/>
          <p:cNvSpPr/>
          <p:nvPr/>
        </p:nvSpPr>
        <p:spPr>
          <a:xfrm>
            <a:off x="924317" y="3487060"/>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Deliver Executive Briefing</a:t>
            </a:r>
          </a:p>
        </p:txBody>
      </p:sp>
      <p:sp>
        <p:nvSpPr>
          <p:cNvPr id="23" name="Rounded Rectangle 22"/>
          <p:cNvSpPr/>
          <p:nvPr/>
        </p:nvSpPr>
        <p:spPr>
          <a:xfrm>
            <a:off x="3749122" y="1950894"/>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Develop a Cloud Vision</a:t>
            </a:r>
          </a:p>
        </p:txBody>
      </p:sp>
      <p:sp>
        <p:nvSpPr>
          <p:cNvPr id="24" name="Rounded Rectangle 23"/>
          <p:cNvSpPr/>
          <p:nvPr/>
        </p:nvSpPr>
        <p:spPr>
          <a:xfrm>
            <a:off x="3749122" y="2718977"/>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Deliver Value Hypothesis</a:t>
            </a:r>
          </a:p>
        </p:txBody>
      </p:sp>
      <p:sp>
        <p:nvSpPr>
          <p:cNvPr id="25" name="Rounded Rectangle 24"/>
          <p:cNvSpPr/>
          <p:nvPr/>
        </p:nvSpPr>
        <p:spPr>
          <a:xfrm>
            <a:off x="3742644" y="3487060"/>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lnSpc>
                <a:spcPct val="90000"/>
              </a:lnSpc>
            </a:pPr>
            <a:r>
              <a:rPr lang="en-US" sz="1100">
                <a:solidFill>
                  <a:schemeClr val="tx2"/>
                </a:solidFill>
              </a:rPr>
              <a:t>Deliver Packaged </a:t>
            </a:r>
            <a:r>
              <a:rPr lang="en-US" sz="1100" dirty="0">
                <a:solidFill>
                  <a:schemeClr val="tx2"/>
                </a:solidFill>
              </a:rPr>
              <a:t>Proposal</a:t>
            </a:r>
          </a:p>
        </p:txBody>
      </p:sp>
      <p:sp>
        <p:nvSpPr>
          <p:cNvPr id="26" name="Rounded Rectangle 25"/>
          <p:cNvSpPr/>
          <p:nvPr/>
        </p:nvSpPr>
        <p:spPr>
          <a:xfrm>
            <a:off x="6567449" y="1950894"/>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Design a Cloud Solution</a:t>
            </a:r>
          </a:p>
        </p:txBody>
      </p:sp>
      <p:sp>
        <p:nvSpPr>
          <p:cNvPr id="27" name="Rounded Rectangle 26"/>
          <p:cNvSpPr/>
          <p:nvPr/>
        </p:nvSpPr>
        <p:spPr>
          <a:xfrm>
            <a:off x="6567449" y="2718977"/>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Prove a Concept</a:t>
            </a:r>
          </a:p>
        </p:txBody>
      </p:sp>
      <p:sp>
        <p:nvSpPr>
          <p:cNvPr id="28" name="Rounded Rectangle 27"/>
          <p:cNvSpPr/>
          <p:nvPr/>
        </p:nvSpPr>
        <p:spPr>
          <a:xfrm>
            <a:off x="6560971" y="3487060"/>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Build a Business Case</a:t>
            </a:r>
          </a:p>
        </p:txBody>
      </p:sp>
      <p:sp>
        <p:nvSpPr>
          <p:cNvPr id="29" name="Rounded Rectangle 28"/>
          <p:cNvSpPr/>
          <p:nvPr/>
        </p:nvSpPr>
        <p:spPr>
          <a:xfrm>
            <a:off x="9385776" y="1960686"/>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Adopt a Cloud Solution</a:t>
            </a:r>
          </a:p>
        </p:txBody>
      </p:sp>
      <p:sp>
        <p:nvSpPr>
          <p:cNvPr id="30" name="Rounded Rectangle 29"/>
          <p:cNvSpPr/>
          <p:nvPr/>
        </p:nvSpPr>
        <p:spPr>
          <a:xfrm>
            <a:off x="9385776" y="2728769"/>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50" dirty="0">
                <a:solidFill>
                  <a:schemeClr val="tx2"/>
                </a:solidFill>
              </a:rPr>
              <a:t>Onboarding Help</a:t>
            </a:r>
          </a:p>
        </p:txBody>
      </p:sp>
      <p:sp>
        <p:nvSpPr>
          <p:cNvPr id="31" name="Rounded Rectangle 30"/>
          <p:cNvSpPr/>
          <p:nvPr/>
        </p:nvSpPr>
        <p:spPr>
          <a:xfrm>
            <a:off x="9379298" y="3496853"/>
            <a:ext cx="1722250" cy="745519"/>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100" dirty="0">
                <a:solidFill>
                  <a:schemeClr val="tx2"/>
                </a:solidFill>
              </a:rPr>
              <a:t>Deliver a Health Check</a:t>
            </a: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5892" y="2025034"/>
            <a:ext cx="419100" cy="405803"/>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5892" y="2813860"/>
            <a:ext cx="414684" cy="381859"/>
          </a:xfrm>
          <a:prstGeom prst="rect">
            <a:avLst/>
          </a:prstGeom>
        </p:spPr>
      </p:pic>
      <p:pic>
        <p:nvPicPr>
          <p:cNvPr id="34" name="Picture 33"/>
          <p:cNvPicPr>
            <a:picLocks noChangeAspect="1"/>
          </p:cNvPicPr>
          <p:nvPr/>
        </p:nvPicPr>
        <p:blipFill>
          <a:blip r:embed="rId9" cstate="print">
            <a:duotone>
              <a:schemeClr val="accent3">
                <a:shade val="45000"/>
                <a:satMod val="135000"/>
              </a:schemeClr>
              <a:prstClr val="white"/>
            </a:duotone>
          </a:blip>
          <a:stretch>
            <a:fillRect/>
          </a:stretch>
        </p:blipFill>
        <p:spPr>
          <a:xfrm>
            <a:off x="1540871" y="3502754"/>
            <a:ext cx="449705" cy="388539"/>
          </a:xfrm>
          <a:prstGeom prst="rect">
            <a:avLst/>
          </a:prstGeom>
        </p:spPr>
      </p:pic>
      <p:pic>
        <p:nvPicPr>
          <p:cNvPr id="35" name="Picture 34"/>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344853" y="2086494"/>
            <a:ext cx="569231" cy="318486"/>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490166" y="3569196"/>
            <a:ext cx="206272" cy="270959"/>
          </a:xfrm>
          <a:prstGeom prst="rect">
            <a:avLst/>
          </a:prstGeom>
        </p:spPr>
      </p:pic>
      <p:pic>
        <p:nvPicPr>
          <p:cNvPr id="37" name="Picture 36"/>
          <p:cNvPicPr>
            <a:picLocks noChangeAspect="1"/>
          </p:cNvPicPr>
          <p:nvPr/>
        </p:nvPicPr>
        <p:blipFill>
          <a:blip r:embed="rId12" cstate="print"/>
          <a:stretch>
            <a:fillRect/>
          </a:stretch>
        </p:blipFill>
        <p:spPr>
          <a:xfrm>
            <a:off x="4326298" y="2624965"/>
            <a:ext cx="554941" cy="585628"/>
          </a:xfrm>
          <a:prstGeom prst="rect">
            <a:avLst/>
          </a:prstGeom>
        </p:spPr>
      </p:pic>
      <p:grpSp>
        <p:nvGrpSpPr>
          <p:cNvPr id="14" name="Group 57"/>
          <p:cNvGrpSpPr/>
          <p:nvPr/>
        </p:nvGrpSpPr>
        <p:grpSpPr>
          <a:xfrm>
            <a:off x="9835504" y="2047933"/>
            <a:ext cx="822794" cy="428791"/>
            <a:chOff x="4871449" y="4127341"/>
            <a:chExt cx="1441887" cy="1080111"/>
          </a:xfrm>
        </p:grpSpPr>
        <p:sp>
          <p:nvSpPr>
            <p:cNvPr id="39" name="Oval 38"/>
            <p:cNvSpPr/>
            <p:nvPr/>
          </p:nvSpPr>
          <p:spPr>
            <a:xfrm>
              <a:off x="4871449" y="4127341"/>
              <a:ext cx="1441887" cy="1080111"/>
            </a:xfrm>
            <a:prstGeom prst="ellipse">
              <a:avLst/>
            </a:prstGeom>
            <a:solidFill>
              <a:srgbClr val="0C6B9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0" name="Oval 39"/>
            <p:cNvSpPr/>
            <p:nvPr/>
          </p:nvSpPr>
          <p:spPr>
            <a:xfrm>
              <a:off x="5273231"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1" name="Oval 40"/>
            <p:cNvSpPr/>
            <p:nvPr/>
          </p:nvSpPr>
          <p:spPr>
            <a:xfrm>
              <a:off x="5482797"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2" name="Oval 41"/>
            <p:cNvSpPr/>
            <p:nvPr/>
          </p:nvSpPr>
          <p:spPr>
            <a:xfrm>
              <a:off x="5686695"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3" name="Hexagon 42"/>
            <p:cNvSpPr/>
            <p:nvPr/>
          </p:nvSpPr>
          <p:spPr>
            <a:xfrm>
              <a:off x="5170075" y="4579363"/>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4" name="Hexagon 43"/>
            <p:cNvSpPr/>
            <p:nvPr/>
          </p:nvSpPr>
          <p:spPr>
            <a:xfrm>
              <a:off x="5386887" y="4671957"/>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5" name="Hexagon 44"/>
            <p:cNvSpPr/>
            <p:nvPr/>
          </p:nvSpPr>
          <p:spPr>
            <a:xfrm>
              <a:off x="5603659" y="4575741"/>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46" name="Hexagon 45"/>
            <p:cNvSpPr/>
            <p:nvPr/>
          </p:nvSpPr>
          <p:spPr>
            <a:xfrm>
              <a:off x="5814833" y="4676599"/>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pic>
          <p:nvPicPr>
            <p:cNvPr id="47" name="Picture 46"/>
            <p:cNvPicPr>
              <a:picLocks noChangeAspect="1"/>
            </p:cNvPicPr>
            <p:nvPr/>
          </p:nvPicPr>
          <p:blipFill>
            <a:blip r:embed="rId13" cstate="print">
              <a:alphaModFix amt="80000"/>
              <a:duotone>
                <a:srgbClr val="00B7D0">
                  <a:shade val="45000"/>
                  <a:satMod val="135000"/>
                </a:srgbClr>
                <a:prstClr val="white"/>
              </a:duotone>
              <a:extLst>
                <a:ext uri="{28A0092B-C50C-407E-A947-70E740481C1C}">
                  <a14:useLocalDpi xmlns:a14="http://schemas.microsoft.com/office/drawing/2010/main"/>
                </a:ext>
              </a:extLst>
            </a:blip>
            <a:stretch>
              <a:fillRect/>
            </a:stretch>
          </p:blipFill>
          <p:spPr>
            <a:xfrm>
              <a:off x="5108233" y="4169134"/>
              <a:ext cx="625644" cy="340498"/>
            </a:xfrm>
            <a:prstGeom prst="rect">
              <a:avLst/>
            </a:prstGeom>
          </p:spPr>
        </p:pic>
        <p:pic>
          <p:nvPicPr>
            <p:cNvPr id="48" name="Picture 47"/>
            <p:cNvPicPr>
              <a:picLocks noChangeAspect="1"/>
            </p:cNvPicPr>
            <p:nvPr/>
          </p:nvPicPr>
          <p:blipFill>
            <a:blip r:embed="rId13" cstate="print">
              <a:alphaModFix amt="80000"/>
              <a:duotone>
                <a:srgbClr val="00B7D0">
                  <a:shade val="45000"/>
                  <a:satMod val="135000"/>
                </a:srgbClr>
                <a:prstClr val="white"/>
              </a:duotone>
              <a:extLst>
                <a:ext uri="{28A0092B-C50C-407E-A947-70E740481C1C}">
                  <a14:useLocalDpi xmlns:a14="http://schemas.microsoft.com/office/drawing/2010/main"/>
                </a:ext>
              </a:extLst>
            </a:blip>
            <a:stretch>
              <a:fillRect/>
            </a:stretch>
          </p:blipFill>
          <p:spPr>
            <a:xfrm>
              <a:off x="5538084" y="4270943"/>
              <a:ext cx="578590" cy="314889"/>
            </a:xfrm>
            <a:prstGeom prst="rect">
              <a:avLst/>
            </a:prstGeom>
          </p:spPr>
        </p:pic>
      </p:grpSp>
      <p:grpSp>
        <p:nvGrpSpPr>
          <p:cNvPr id="16" name="Group 57"/>
          <p:cNvGrpSpPr/>
          <p:nvPr/>
        </p:nvGrpSpPr>
        <p:grpSpPr>
          <a:xfrm>
            <a:off x="7010699" y="2031342"/>
            <a:ext cx="822794" cy="428791"/>
            <a:chOff x="4871449" y="4127341"/>
            <a:chExt cx="1441887" cy="1080111"/>
          </a:xfrm>
        </p:grpSpPr>
        <p:sp>
          <p:nvSpPr>
            <p:cNvPr id="50" name="Oval 49"/>
            <p:cNvSpPr/>
            <p:nvPr/>
          </p:nvSpPr>
          <p:spPr>
            <a:xfrm>
              <a:off x="4871449" y="4127341"/>
              <a:ext cx="1441887" cy="1080111"/>
            </a:xfrm>
            <a:prstGeom prst="ellipse">
              <a:avLst/>
            </a:prstGeom>
            <a:solidFill>
              <a:srgbClr val="0C6B9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1" name="Oval 50"/>
            <p:cNvSpPr/>
            <p:nvPr/>
          </p:nvSpPr>
          <p:spPr>
            <a:xfrm>
              <a:off x="5273231"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2" name="Oval 51"/>
            <p:cNvSpPr/>
            <p:nvPr/>
          </p:nvSpPr>
          <p:spPr>
            <a:xfrm>
              <a:off x="5482797"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3" name="Oval 52"/>
            <p:cNvSpPr/>
            <p:nvPr/>
          </p:nvSpPr>
          <p:spPr>
            <a:xfrm>
              <a:off x="5686695" y="4344358"/>
              <a:ext cx="258892" cy="741901"/>
            </a:xfrm>
            <a:prstGeom prst="ellipse">
              <a:avLst/>
            </a:prstGeom>
            <a:solidFill>
              <a:srgbClr val="00B7D0">
                <a:alpha val="17000"/>
              </a:srgbClr>
            </a:solidFill>
            <a:ln w="12700" cap="flat" cmpd="sng" algn="ctr">
              <a:solidFill>
                <a:srgbClr val="18A6E6">
                  <a:lumMod val="20000"/>
                  <a:lumOff val="8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4" name="Hexagon 53"/>
            <p:cNvSpPr/>
            <p:nvPr/>
          </p:nvSpPr>
          <p:spPr>
            <a:xfrm>
              <a:off x="5170075" y="4579363"/>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5" name="Hexagon 54"/>
            <p:cNvSpPr/>
            <p:nvPr/>
          </p:nvSpPr>
          <p:spPr>
            <a:xfrm>
              <a:off x="5386887" y="4671957"/>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6" name="Hexagon 55"/>
            <p:cNvSpPr/>
            <p:nvPr/>
          </p:nvSpPr>
          <p:spPr>
            <a:xfrm>
              <a:off x="5603659" y="4575741"/>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sp>
          <p:nvSpPr>
            <p:cNvPr id="57" name="Hexagon 56"/>
            <p:cNvSpPr/>
            <p:nvPr/>
          </p:nvSpPr>
          <p:spPr>
            <a:xfrm>
              <a:off x="5814833" y="4676599"/>
              <a:ext cx="226964" cy="192917"/>
            </a:xfrm>
            <a:prstGeom prst="hexagon">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2"/>
                </a:solidFill>
                <a:effectLst/>
                <a:uLnTx/>
                <a:uFillTx/>
                <a:latin typeface="Calibri"/>
                <a:ea typeface="+mn-ea"/>
                <a:cs typeface="+mn-cs"/>
              </a:endParaRPr>
            </a:p>
          </p:txBody>
        </p:sp>
        <p:pic>
          <p:nvPicPr>
            <p:cNvPr id="58" name="Picture 57"/>
            <p:cNvPicPr>
              <a:picLocks noChangeAspect="1"/>
            </p:cNvPicPr>
            <p:nvPr/>
          </p:nvPicPr>
          <p:blipFill>
            <a:blip r:embed="rId13" cstate="print">
              <a:alphaModFix amt="80000"/>
              <a:duotone>
                <a:srgbClr val="00B7D0">
                  <a:shade val="45000"/>
                  <a:satMod val="135000"/>
                </a:srgbClr>
                <a:prstClr val="white"/>
              </a:duotone>
              <a:extLst>
                <a:ext uri="{28A0092B-C50C-407E-A947-70E740481C1C}">
                  <a14:useLocalDpi xmlns:a14="http://schemas.microsoft.com/office/drawing/2010/main"/>
                </a:ext>
              </a:extLst>
            </a:blip>
            <a:stretch>
              <a:fillRect/>
            </a:stretch>
          </p:blipFill>
          <p:spPr>
            <a:xfrm>
              <a:off x="5108233" y="4169134"/>
              <a:ext cx="625644" cy="340498"/>
            </a:xfrm>
            <a:prstGeom prst="rect">
              <a:avLst/>
            </a:prstGeom>
          </p:spPr>
        </p:pic>
        <p:pic>
          <p:nvPicPr>
            <p:cNvPr id="59" name="Picture 58"/>
            <p:cNvPicPr>
              <a:picLocks noChangeAspect="1"/>
            </p:cNvPicPr>
            <p:nvPr/>
          </p:nvPicPr>
          <p:blipFill>
            <a:blip r:embed="rId13" cstate="print">
              <a:alphaModFix amt="80000"/>
              <a:duotone>
                <a:srgbClr val="00B7D0">
                  <a:shade val="45000"/>
                  <a:satMod val="135000"/>
                </a:srgbClr>
                <a:prstClr val="white"/>
              </a:duotone>
              <a:extLst>
                <a:ext uri="{28A0092B-C50C-407E-A947-70E740481C1C}">
                  <a14:useLocalDpi xmlns:a14="http://schemas.microsoft.com/office/drawing/2010/main"/>
                </a:ext>
              </a:extLst>
            </a:blip>
            <a:stretch>
              <a:fillRect/>
            </a:stretch>
          </p:blipFill>
          <p:spPr>
            <a:xfrm>
              <a:off x="5538084" y="4270943"/>
              <a:ext cx="578590" cy="314889"/>
            </a:xfrm>
            <a:prstGeom prst="rect">
              <a:avLst/>
            </a:prstGeom>
          </p:spPr>
        </p:pic>
      </p:grpSp>
      <p:pic>
        <p:nvPicPr>
          <p:cNvPr id="60" name="Picture 5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018228" y="2761762"/>
            <a:ext cx="833932" cy="584515"/>
          </a:xfrm>
          <a:prstGeom prst="rect">
            <a:avLst/>
          </a:prstGeom>
        </p:spPr>
      </p:pic>
      <p:pic>
        <p:nvPicPr>
          <p:cNvPr id="63" name="Picture 62"/>
          <p:cNvPicPr>
            <a:picLocks noChangeAspect="1"/>
          </p:cNvPicPr>
          <p:nvPr/>
        </p:nvPicPr>
        <p:blipFill>
          <a:blip r:embed="rId15" cstate="print"/>
          <a:stretch>
            <a:fillRect/>
          </a:stretch>
        </p:blipFill>
        <p:spPr>
          <a:xfrm>
            <a:off x="7075516" y="3524687"/>
            <a:ext cx="588135" cy="508140"/>
          </a:xfrm>
          <a:prstGeom prst="rect">
            <a:avLst/>
          </a:prstGeom>
        </p:spPr>
      </p:pic>
      <p:pic>
        <p:nvPicPr>
          <p:cNvPr id="64" name="Picture 63"/>
          <p:cNvPicPr>
            <a:picLocks noChangeAspect="1"/>
          </p:cNvPicPr>
          <p:nvPr/>
        </p:nvPicPr>
        <p:blipFill>
          <a:blip r:embed="rId16" cstate="print"/>
          <a:stretch>
            <a:fillRect/>
          </a:stretch>
        </p:blipFill>
        <p:spPr>
          <a:xfrm>
            <a:off x="10009510" y="2793452"/>
            <a:ext cx="502273" cy="433957"/>
          </a:xfrm>
          <a:prstGeom prst="rect">
            <a:avLst/>
          </a:prstGeom>
        </p:spPr>
      </p:pic>
      <p:pic>
        <p:nvPicPr>
          <p:cNvPr id="65" name="Picture 64"/>
          <p:cNvPicPr>
            <a:picLocks noChangeAspect="1"/>
          </p:cNvPicPr>
          <p:nvPr/>
        </p:nvPicPr>
        <p:blipFill>
          <a:blip r:embed="rId17" cstate="print"/>
          <a:stretch>
            <a:fillRect/>
          </a:stretch>
        </p:blipFill>
        <p:spPr>
          <a:xfrm>
            <a:off x="10016440" y="3569196"/>
            <a:ext cx="473779" cy="409338"/>
          </a:xfrm>
          <a:prstGeom prst="rect">
            <a:avLst/>
          </a:prstGeom>
        </p:spPr>
      </p:pic>
      <p:sp>
        <p:nvSpPr>
          <p:cNvPr id="67" name="Rounded Rectangle 66"/>
          <p:cNvSpPr/>
          <p:nvPr/>
        </p:nvSpPr>
        <p:spPr>
          <a:xfrm>
            <a:off x="606831" y="4935720"/>
            <a:ext cx="10947150" cy="1201790"/>
          </a:xfrm>
          <a:prstGeom prst="roundRect">
            <a:avLst/>
          </a:prstGeom>
          <a:no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b="1" dirty="0">
                <a:solidFill>
                  <a:schemeClr val="accent4"/>
                </a:solidFill>
              </a:rPr>
              <a:t>       Foundational SE Services</a:t>
            </a:r>
          </a:p>
        </p:txBody>
      </p:sp>
      <p:sp>
        <p:nvSpPr>
          <p:cNvPr id="68" name="Rounded Rectangle 67"/>
          <p:cNvSpPr/>
          <p:nvPr/>
        </p:nvSpPr>
        <p:spPr>
          <a:xfrm>
            <a:off x="8764846" y="5495636"/>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Project Mgmt Support</a:t>
            </a:r>
          </a:p>
        </p:txBody>
      </p:sp>
      <p:sp>
        <p:nvSpPr>
          <p:cNvPr id="69" name="Rounded Rectangle 68"/>
          <p:cNvSpPr/>
          <p:nvPr/>
        </p:nvSpPr>
        <p:spPr>
          <a:xfrm>
            <a:off x="1414732" y="5501927"/>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Customer Discovery</a:t>
            </a:r>
          </a:p>
        </p:txBody>
      </p:sp>
      <p:sp>
        <p:nvSpPr>
          <p:cNvPr id="70" name="Rounded Rectangle 69"/>
          <p:cNvSpPr/>
          <p:nvPr/>
        </p:nvSpPr>
        <p:spPr>
          <a:xfrm>
            <a:off x="2639751" y="5498419"/>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Platform Assessments</a:t>
            </a:r>
          </a:p>
        </p:txBody>
      </p:sp>
      <p:sp>
        <p:nvSpPr>
          <p:cNvPr id="71" name="Rounded Rectangle 70"/>
          <p:cNvSpPr/>
          <p:nvPr/>
        </p:nvSpPr>
        <p:spPr>
          <a:xfrm>
            <a:off x="3864770" y="5499882"/>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Hands-on Workshops</a:t>
            </a:r>
          </a:p>
        </p:txBody>
      </p:sp>
      <p:sp>
        <p:nvSpPr>
          <p:cNvPr id="72" name="Rounded Rectangle 71"/>
          <p:cNvSpPr/>
          <p:nvPr/>
        </p:nvSpPr>
        <p:spPr>
          <a:xfrm>
            <a:off x="5089789" y="5498419"/>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Customer Demos</a:t>
            </a:r>
          </a:p>
        </p:txBody>
      </p:sp>
      <p:sp>
        <p:nvSpPr>
          <p:cNvPr id="73" name="Rounded Rectangle 72"/>
          <p:cNvSpPr/>
          <p:nvPr/>
        </p:nvSpPr>
        <p:spPr>
          <a:xfrm>
            <a:off x="6314808" y="5498088"/>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err="1">
                <a:solidFill>
                  <a:schemeClr val="tx2"/>
                </a:solidFill>
              </a:rPr>
              <a:t>RFx</a:t>
            </a:r>
            <a:r>
              <a:rPr lang="en-US" sz="1000" dirty="0">
                <a:solidFill>
                  <a:schemeClr val="tx2"/>
                </a:solidFill>
              </a:rPr>
              <a:t> Response Support</a:t>
            </a:r>
          </a:p>
        </p:txBody>
      </p:sp>
      <p:sp>
        <p:nvSpPr>
          <p:cNvPr id="74" name="Rounded Rectangle 73"/>
          <p:cNvSpPr/>
          <p:nvPr/>
        </p:nvSpPr>
        <p:spPr>
          <a:xfrm>
            <a:off x="9989864" y="5487645"/>
            <a:ext cx="914400" cy="504911"/>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Develop Reusable Asset</a:t>
            </a:r>
          </a:p>
        </p:txBody>
      </p:sp>
      <p:sp>
        <p:nvSpPr>
          <p:cNvPr id="75" name="Rounded Rectangle 74"/>
          <p:cNvSpPr/>
          <p:nvPr/>
        </p:nvSpPr>
        <p:spPr>
          <a:xfrm>
            <a:off x="7539827" y="5487646"/>
            <a:ext cx="914400" cy="50491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tx2"/>
                </a:solidFill>
              </a:rPr>
              <a:t>Sizing, Quoting &amp; </a:t>
            </a:r>
            <a:r>
              <a:rPr lang="en-US" sz="1000" dirty="0" err="1">
                <a:solidFill>
                  <a:schemeClr val="tx2"/>
                </a:solidFill>
              </a:rPr>
              <a:t>Config</a:t>
            </a:r>
            <a:r>
              <a:rPr lang="en-US" sz="1000" dirty="0">
                <a:solidFill>
                  <a:schemeClr val="tx2"/>
                </a:solidFill>
              </a:rPr>
              <a:t> Support</a:t>
            </a:r>
          </a:p>
        </p:txBody>
      </p:sp>
      <p:sp>
        <p:nvSpPr>
          <p:cNvPr id="76" name="Rounded Rectangle 75"/>
          <p:cNvSpPr/>
          <p:nvPr/>
        </p:nvSpPr>
        <p:spPr>
          <a:xfrm>
            <a:off x="1191819" y="4364945"/>
            <a:ext cx="1100620" cy="411468"/>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Account Planning</a:t>
            </a:r>
          </a:p>
        </p:txBody>
      </p:sp>
      <p:sp>
        <p:nvSpPr>
          <p:cNvPr id="77" name="Rounded Rectangle 76"/>
          <p:cNvSpPr/>
          <p:nvPr/>
        </p:nvSpPr>
        <p:spPr>
          <a:xfrm>
            <a:off x="4059937" y="4364945"/>
            <a:ext cx="1100620" cy="411468"/>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Opportunity</a:t>
            </a:r>
            <a:br>
              <a:rPr lang="en-US" sz="1000" dirty="0"/>
            </a:br>
            <a:r>
              <a:rPr lang="en-US" sz="1000" dirty="0"/>
              <a:t>Planning</a:t>
            </a:r>
          </a:p>
        </p:txBody>
      </p:sp>
      <p:sp>
        <p:nvSpPr>
          <p:cNvPr id="78" name="Rounded Rectangle 77"/>
          <p:cNvSpPr/>
          <p:nvPr/>
        </p:nvSpPr>
        <p:spPr>
          <a:xfrm>
            <a:off x="6871786" y="4362298"/>
            <a:ext cx="1100620" cy="411468"/>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Sales to Success Planning</a:t>
            </a:r>
          </a:p>
        </p:txBody>
      </p:sp>
      <p:sp>
        <p:nvSpPr>
          <p:cNvPr id="79" name="Rounded Rectangle 78"/>
          <p:cNvSpPr/>
          <p:nvPr/>
        </p:nvSpPr>
        <p:spPr>
          <a:xfrm>
            <a:off x="9767777" y="4362298"/>
            <a:ext cx="1100620" cy="411468"/>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Renewal Planning</a:t>
            </a:r>
          </a:p>
        </p:txBody>
      </p:sp>
      <p:sp>
        <p:nvSpPr>
          <p:cNvPr id="80" name="Rounded Rectangle 79"/>
          <p:cNvSpPr/>
          <p:nvPr/>
        </p:nvSpPr>
        <p:spPr>
          <a:xfrm>
            <a:off x="9494491" y="1045336"/>
            <a:ext cx="640080" cy="335716"/>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800" dirty="0"/>
              <a:t>Internal Activity</a:t>
            </a:r>
          </a:p>
        </p:txBody>
      </p:sp>
      <p:sp>
        <p:nvSpPr>
          <p:cNvPr id="81" name="Rounded Rectangle 80"/>
          <p:cNvSpPr/>
          <p:nvPr/>
        </p:nvSpPr>
        <p:spPr>
          <a:xfrm>
            <a:off x="8665772" y="1045336"/>
            <a:ext cx="640080" cy="335716"/>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800" b="1" dirty="0">
                <a:solidFill>
                  <a:schemeClr val="tx2"/>
                </a:solidFill>
              </a:rPr>
              <a:t>Customer Activity</a:t>
            </a:r>
          </a:p>
        </p:txBody>
      </p:sp>
      <p:sp>
        <p:nvSpPr>
          <p:cNvPr id="85" name="Title 4"/>
          <p:cNvSpPr txBox="1">
            <a:spLocks/>
          </p:cNvSpPr>
          <p:nvPr/>
        </p:nvSpPr>
        <p:spPr>
          <a:xfrm>
            <a:off x="531811" y="406400"/>
            <a:ext cx="11426409" cy="552687"/>
          </a:xfrm>
          <a:prstGeom prst="rect">
            <a:avLst/>
          </a:prstGeom>
        </p:spPr>
        <p:txBody>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3200" dirty="0" smtClean="0"/>
              <a:t>Solution </a:t>
            </a:r>
            <a:r>
              <a:rPr lang="en-US" sz="3200" dirty="0"/>
              <a:t>Engineering </a:t>
            </a:r>
            <a:r>
              <a:rPr lang="en-US" sz="3200" dirty="0">
                <a:solidFill>
                  <a:schemeClr val="accent5"/>
                </a:solidFill>
              </a:rPr>
              <a:t>DRAFT Service </a:t>
            </a:r>
            <a:r>
              <a:rPr lang="en-US" sz="3200" dirty="0" smtClean="0">
                <a:solidFill>
                  <a:schemeClr val="accent5"/>
                </a:solidFill>
              </a:rPr>
              <a:t>Catalog       </a:t>
            </a:r>
            <a:r>
              <a:rPr lang="en-US" sz="3200" dirty="0" smtClean="0"/>
              <a:t>= Initial Services</a:t>
            </a:r>
            <a:endParaRPr lang="en-US" sz="3200" dirty="0"/>
          </a:p>
        </p:txBody>
      </p:sp>
      <p:pic>
        <p:nvPicPr>
          <p:cNvPr id="86"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34749" y="438651"/>
            <a:ext cx="296198" cy="296198"/>
          </a:xfrm>
          <a:prstGeom prst="rect">
            <a:avLst/>
          </a:prstGeom>
        </p:spPr>
      </p:pic>
      <p:sp>
        <p:nvSpPr>
          <p:cNvPr id="91" name="Rounded Rectangle 79">
            <a:extLst>
              <a:ext uri="{FF2B5EF4-FFF2-40B4-BE49-F238E27FC236}">
                <a16:creationId xmlns:a16="http://schemas.microsoft.com/office/drawing/2014/main" xmlns="" id="{666E18F9-F7BC-4F61-8962-B9CFCF2F75A2}"/>
              </a:ext>
            </a:extLst>
          </p:cNvPr>
          <p:cNvSpPr/>
          <p:nvPr/>
        </p:nvSpPr>
        <p:spPr>
          <a:xfrm>
            <a:off x="10285722" y="1045336"/>
            <a:ext cx="640080" cy="335716"/>
          </a:xfrm>
          <a:prstGeom prst="round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800" dirty="0"/>
              <a:t>Internal CATCH ALL</a:t>
            </a:r>
          </a:p>
        </p:txBody>
      </p:sp>
      <p:sp>
        <p:nvSpPr>
          <p:cNvPr id="92" name="Footer Placeholder 1">
            <a:extLst>
              <a:ext uri="{FF2B5EF4-FFF2-40B4-BE49-F238E27FC236}">
                <a16:creationId xmlns:a16="http://schemas.microsoft.com/office/drawing/2014/main" xmlns="" id="{C51FFC82-1932-47EA-A86B-675E9A4EA926}"/>
              </a:ext>
            </a:extLst>
          </p:cNvPr>
          <p:cNvSpPr>
            <a:spLocks noGrp="1"/>
          </p:cNvSpPr>
          <p:nvPr>
            <p:ph type="ftr" sz="quarter" idx="11"/>
          </p:nvPr>
        </p:nvSpPr>
        <p:spPr>
          <a:xfrm>
            <a:off x="8621423" y="6556248"/>
            <a:ext cx="2743200" cy="182880"/>
          </a:xfrm>
        </p:spPr>
        <p:txBody>
          <a:bodyPr/>
          <a:lstStyle/>
          <a:p>
            <a:r>
              <a:rPr lang="en-US"/>
              <a:t>Confidential – Oracle Internal/Restricted/Highly Restricted</a:t>
            </a:r>
            <a:endParaRPr lang="en-US" dirty="0"/>
          </a:p>
        </p:txBody>
      </p:sp>
      <p:sp>
        <p:nvSpPr>
          <p:cNvPr id="93" name="Slide Number Placeholder 2">
            <a:extLst>
              <a:ext uri="{FF2B5EF4-FFF2-40B4-BE49-F238E27FC236}">
                <a16:creationId xmlns:a16="http://schemas.microsoft.com/office/drawing/2014/main" xmlns="" id="{841EA00C-746C-4E4D-8E7B-1EB5759F55A0}"/>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2</a:t>
            </a:fld>
            <a:endParaRPr lang="en-US" dirty="0"/>
          </a:p>
        </p:txBody>
      </p:sp>
      <p:grpSp>
        <p:nvGrpSpPr>
          <p:cNvPr id="82" name="Group 81">
            <a:extLst>
              <a:ext uri="{FF2B5EF4-FFF2-40B4-BE49-F238E27FC236}">
                <a16:creationId xmlns:a16="http://schemas.microsoft.com/office/drawing/2014/main" xmlns="" id="{EB46431A-1C30-4330-816E-3CBDBC9D4BB3}"/>
              </a:ext>
            </a:extLst>
          </p:cNvPr>
          <p:cNvGrpSpPr/>
          <p:nvPr/>
        </p:nvGrpSpPr>
        <p:grpSpPr>
          <a:xfrm>
            <a:off x="5464894" y="4975700"/>
            <a:ext cx="1521978" cy="319268"/>
            <a:chOff x="11121288" y="251677"/>
            <a:chExt cx="1521978" cy="319268"/>
          </a:xfrm>
        </p:grpSpPr>
        <p:sp>
          <p:nvSpPr>
            <p:cNvPr id="84" name="Rectangle 83">
              <a:extLst>
                <a:ext uri="{FF2B5EF4-FFF2-40B4-BE49-F238E27FC236}">
                  <a16:creationId xmlns:a16="http://schemas.microsoft.com/office/drawing/2014/main" xmlns="" id="{0E652011-B8B4-4C49-93EA-90F0BA3A6C6D}"/>
                </a:ext>
              </a:extLst>
            </p:cNvPr>
            <p:cNvSpPr/>
            <p:nvPr/>
          </p:nvSpPr>
          <p:spPr>
            <a:xfrm>
              <a:off x="11225099" y="257013"/>
              <a:ext cx="1418167" cy="313932"/>
            </a:xfrm>
            <a:prstGeom prst="rect">
              <a:avLst/>
            </a:prstGeom>
          </p:spPr>
          <p:txBody>
            <a:bodyPr wrap="square">
              <a:spAutoFit/>
            </a:bodyPr>
            <a:lstStyle/>
            <a:p>
              <a:pPr algn="ctr">
                <a:lnSpc>
                  <a:spcPct val="90000"/>
                </a:lnSpc>
              </a:pPr>
              <a:r>
                <a:rPr lang="en-US" sz="1600" dirty="0">
                  <a:solidFill>
                    <a:schemeClr val="tx2"/>
                  </a:solidFill>
                </a:rPr>
                <a:t>Foundation</a:t>
              </a:r>
            </a:p>
          </p:txBody>
        </p:sp>
        <p:pic>
          <p:nvPicPr>
            <p:cNvPr id="87" name="Picture 86">
              <a:extLst>
                <a:ext uri="{FF2B5EF4-FFF2-40B4-BE49-F238E27FC236}">
                  <a16:creationId xmlns:a16="http://schemas.microsoft.com/office/drawing/2014/main" xmlns="" id="{AB2A9548-288A-491D-ABEC-3623665D8F61}"/>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xmlns="" r:id="rId20"/>
                </a:ext>
              </a:extLst>
            </a:blip>
            <a:stretch>
              <a:fillRect/>
            </a:stretch>
          </p:blipFill>
          <p:spPr>
            <a:xfrm>
              <a:off x="11121288" y="251677"/>
              <a:ext cx="309445" cy="309445"/>
            </a:xfrm>
            <a:prstGeom prst="rect">
              <a:avLst/>
            </a:prstGeom>
          </p:spPr>
        </p:pic>
      </p:grpSp>
      <p:pic>
        <p:nvPicPr>
          <p:cNvPr id="89" name="Picture 88">
            <a:extLst>
              <a:ext uri="{FF2B5EF4-FFF2-40B4-BE49-F238E27FC236}">
                <a16:creationId xmlns:a16="http://schemas.microsoft.com/office/drawing/2014/main" xmlns="" id="{6F912DDE-A1A6-41BF-A110-6729D3F0A3D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45450" y="1959425"/>
            <a:ext cx="296198" cy="296198"/>
          </a:xfrm>
          <a:prstGeom prst="rect">
            <a:avLst/>
          </a:prstGeom>
        </p:spPr>
      </p:pic>
      <p:pic>
        <p:nvPicPr>
          <p:cNvPr id="95" name="Picture 94">
            <a:extLst>
              <a:ext uri="{FF2B5EF4-FFF2-40B4-BE49-F238E27FC236}">
                <a16:creationId xmlns:a16="http://schemas.microsoft.com/office/drawing/2014/main" xmlns="" id="{4050A84A-B803-4764-96A1-43C2BEF01D6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06460" y="1960120"/>
            <a:ext cx="296198" cy="296198"/>
          </a:xfrm>
          <a:prstGeom prst="rect">
            <a:avLst/>
          </a:prstGeom>
        </p:spPr>
      </p:pic>
      <p:pic>
        <p:nvPicPr>
          <p:cNvPr id="99" name="Picture 98">
            <a:extLst>
              <a:ext uri="{FF2B5EF4-FFF2-40B4-BE49-F238E27FC236}">
                <a16:creationId xmlns:a16="http://schemas.microsoft.com/office/drawing/2014/main" xmlns="" id="{AE1B3D64-1AD4-47CC-9FE1-9B4E8F56A5D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12252" y="2742382"/>
            <a:ext cx="296198" cy="296198"/>
          </a:xfrm>
          <a:prstGeom prst="rect">
            <a:avLst/>
          </a:prstGeom>
        </p:spPr>
      </p:pic>
      <p:pic>
        <p:nvPicPr>
          <p:cNvPr id="100" name="Picture 99">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47803" y="5405448"/>
            <a:ext cx="296198" cy="296198"/>
          </a:xfrm>
          <a:prstGeom prst="rect">
            <a:avLst/>
          </a:prstGeom>
        </p:spPr>
      </p:pic>
      <p:pic>
        <p:nvPicPr>
          <p:cNvPr id="109" name="Picture 108">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47350" y="5391913"/>
            <a:ext cx="296198" cy="296198"/>
          </a:xfrm>
          <a:prstGeom prst="rect">
            <a:avLst/>
          </a:prstGeom>
        </p:spPr>
      </p:pic>
      <p:pic>
        <p:nvPicPr>
          <p:cNvPr id="110" name="Picture 109">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52909" y="5371581"/>
            <a:ext cx="296198" cy="296198"/>
          </a:xfrm>
          <a:prstGeom prst="rect">
            <a:avLst/>
          </a:prstGeom>
        </p:spPr>
      </p:pic>
      <p:pic>
        <p:nvPicPr>
          <p:cNvPr id="111" name="Picture 110">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10369" y="5371581"/>
            <a:ext cx="296198" cy="296198"/>
          </a:xfrm>
          <a:prstGeom prst="rect">
            <a:avLst/>
          </a:prstGeom>
        </p:spPr>
      </p:pic>
      <p:pic>
        <p:nvPicPr>
          <p:cNvPr id="112" name="Picture 111">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60781" y="5405448"/>
            <a:ext cx="296198" cy="296198"/>
          </a:xfrm>
          <a:prstGeom prst="rect">
            <a:avLst/>
          </a:prstGeom>
        </p:spPr>
      </p:pic>
      <p:pic>
        <p:nvPicPr>
          <p:cNvPr id="113" name="Picture 112">
            <a:extLst>
              <a:ext uri="{FF2B5EF4-FFF2-40B4-BE49-F238E27FC236}">
                <a16:creationId xmlns:a16="http://schemas.microsoft.com/office/drawing/2014/main" xmlns="" id="{3F927A43-5FBC-4ECC-BD2A-EF30018FDB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38464" y="5378742"/>
            <a:ext cx="296198" cy="296198"/>
          </a:xfrm>
          <a:prstGeom prst="rect">
            <a:avLst/>
          </a:prstGeom>
        </p:spPr>
      </p:pic>
      <p:sp>
        <p:nvSpPr>
          <p:cNvPr id="94" name="Rectangle 93"/>
          <p:cNvSpPr/>
          <p:nvPr/>
        </p:nvSpPr>
        <p:spPr bwMode="gray">
          <a:xfrm>
            <a:off x="3710108" y="1890351"/>
            <a:ext cx="1761264" cy="767153"/>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97" name="Rectangle 96"/>
          <p:cNvSpPr/>
          <p:nvPr/>
        </p:nvSpPr>
        <p:spPr bwMode="gray">
          <a:xfrm>
            <a:off x="6541464" y="2733047"/>
            <a:ext cx="1761264" cy="767153"/>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98" name="Rectangle 97"/>
          <p:cNvSpPr/>
          <p:nvPr/>
        </p:nvSpPr>
        <p:spPr bwMode="gray">
          <a:xfrm>
            <a:off x="5018174"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1" name="Rectangle 100"/>
          <p:cNvSpPr/>
          <p:nvPr/>
        </p:nvSpPr>
        <p:spPr bwMode="gray">
          <a:xfrm>
            <a:off x="3796152"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2" name="Rectangle 101"/>
          <p:cNvSpPr/>
          <p:nvPr/>
        </p:nvSpPr>
        <p:spPr bwMode="gray">
          <a:xfrm>
            <a:off x="6248750"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3" name="Rectangle 102"/>
          <p:cNvSpPr/>
          <p:nvPr/>
        </p:nvSpPr>
        <p:spPr bwMode="gray">
          <a:xfrm>
            <a:off x="2578015"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4" name="Rectangle 103"/>
          <p:cNvSpPr/>
          <p:nvPr/>
        </p:nvSpPr>
        <p:spPr bwMode="gray">
          <a:xfrm>
            <a:off x="1333052"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5" name="Rectangle 104"/>
          <p:cNvSpPr/>
          <p:nvPr/>
        </p:nvSpPr>
        <p:spPr bwMode="gray">
          <a:xfrm>
            <a:off x="7479326" y="5424391"/>
            <a:ext cx="1033351" cy="659981"/>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
        <p:nvSpPr>
          <p:cNvPr id="106" name="Rectangle 105"/>
          <p:cNvSpPr/>
          <p:nvPr/>
        </p:nvSpPr>
        <p:spPr bwMode="gray">
          <a:xfrm>
            <a:off x="6519016" y="1890351"/>
            <a:ext cx="1761264" cy="767153"/>
          </a:xfrm>
          <a:prstGeom prst="rect">
            <a:avLst/>
          </a:prstGeom>
          <a:no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smtClean="0">
              <a:solidFill>
                <a:schemeClr val="bg1"/>
              </a:solidFill>
            </a:endParaRPr>
          </a:p>
        </p:txBody>
      </p:sp>
    </p:spTree>
    <p:extLst>
      <p:ext uri="{BB962C8B-B14F-4D97-AF65-F5344CB8AC3E}">
        <p14:creationId xmlns:p14="http://schemas.microsoft.com/office/powerpoint/2010/main" val="195587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54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xmlns="" name="Oracle-16x9-2016-160824.potx" id="{CE3840C0-F013-7342-BAB2-1AC823A7DF05}" vid="{51AAF8A8-7FCA-D549-ACBE-0AB61C2DFD60}"/>
    </a:ext>
  </a:extLst>
</a:theme>
</file>

<file path=ppt/theme/theme2.xml><?xml version="1.0" encoding="utf-8"?>
<a:theme xmlns:a="http://schemas.openxmlformats.org/drawingml/2006/main" name="15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322.potx" id="{B11D17A6-ACA2-4445-86DA-2A41F5EDE6E3}" vid="{34FFC17F-D0E0-4840-99BC-668C2BF321D9}"/>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Oracle-16x9-2016-160908</Template>
  <TotalTime>101745</TotalTime>
  <Words>122</Words>
  <Application>Microsoft Office PowerPoint</Application>
  <PresentationFormat>Custom</PresentationFormat>
  <Paragraphs>42</Paragraphs>
  <Slides>3</Slides>
  <Notes>2</Notes>
  <HiddenSlides>0</HiddenSlides>
  <MMClips>0</MMClips>
  <ScaleCrop>false</ScaleCrop>
  <HeadingPairs>
    <vt:vector size="4" baseType="variant">
      <vt:variant>
        <vt:lpstr>Theme</vt:lpstr>
      </vt:variant>
      <vt:variant>
        <vt:i4>2</vt:i4>
      </vt:variant>
      <vt:variant>
        <vt:lpstr>Slide Titles</vt:lpstr>
      </vt:variant>
      <vt:variant>
        <vt:i4>3</vt:i4>
      </vt:variant>
    </vt:vector>
  </HeadingPairs>
  <TitlesOfParts>
    <vt:vector size="5" baseType="lpstr">
      <vt:lpstr>Oracle-16x9-2016-160908</vt:lpstr>
      <vt:lpstr>15_Oracle_16x9_2016</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FY18 Go To Market Change Discussion Items</dc:title>
  <dc:subject>Corproate Presentation Template</dc:subject>
  <dc:creator>Greg Myers</dc:creator>
  <cp:lastModifiedBy>mahadesa</cp:lastModifiedBy>
  <cp:revision>1774</cp:revision>
  <cp:lastPrinted>2017-03-30T20:26:00Z</cp:lastPrinted>
  <dcterms:created xsi:type="dcterms:W3CDTF">2016-09-30T21:21:50Z</dcterms:created>
  <dcterms:modified xsi:type="dcterms:W3CDTF">2017-08-07T12:36:00Z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